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325" r:id="rId2"/>
    <p:sldId id="326" r:id="rId3"/>
    <p:sldId id="327" r:id="rId4"/>
    <p:sldId id="257" r:id="rId5"/>
    <p:sldId id="258"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Lst>
  <p:sldSz cx="9144000" cy="6858000" type="screen4x3"/>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6EAD3B-2913-B9B9-06CC-06D2C700698E}"/>
              </a:ext>
            </a:extLst>
          </p:cNvPr>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a:extLst>
              <a:ext uri="{FF2B5EF4-FFF2-40B4-BE49-F238E27FC236}">
                <a16:creationId xmlns:a16="http://schemas.microsoft.com/office/drawing/2014/main" id="{DDC51D35-8CB3-7993-ADA5-906B731D8D8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48FB2DB2-B206-B76F-CBFD-B765651E36DF}"/>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D6331F0C-781C-F0BE-324A-5310EB3602E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D7AFC07-3DF5-4A32-ED68-87B13464975A}"/>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2182712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DE7C3C-AF2B-5F89-2568-C37F59399CD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E0D9FA62-8B22-2D51-4D76-932A752E9FA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2D94648-EC2C-E3E6-6F0F-7B1315352CBB}"/>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B98D0CCB-1441-7ECA-051A-0C7E8B337E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14098C9-1B24-EA1C-E876-DBA24E180750}"/>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1651782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8DC4BDAB-1148-FFC3-3976-72FEE1C289C4}"/>
              </a:ext>
            </a:extLst>
          </p:cNvPr>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3306BA7-5AFD-6142-FCA6-EBCBBA8C8413}"/>
              </a:ext>
            </a:extLst>
          </p:cNvPr>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9B3EA4C-D5C8-D9B3-3561-DF3686662E6A}"/>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554063CA-59DA-AE1F-2030-66AB68E8C44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78C23BA-DF67-C01B-22FE-4D5E1DEEE31F}"/>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2272843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A7736E-0362-4D6B-8611-F757B2C48C31}"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1906613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64AF87-8AB9-9B0C-E19A-00C31E23BC0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7AAB46D-E4C7-1903-FEB3-695B2724277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A5675B0-CE94-AE1A-4E24-E7B31983A916}"/>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166C6091-5F68-B637-B75F-A714F88E2EF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985ACCD-C237-FAF7-9998-26AF7F4E4378}"/>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229607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2D0C1F-8319-0025-D60F-A38D851EEDFE}"/>
              </a:ext>
            </a:extLst>
          </p:cNvPr>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a:extLst>
              <a:ext uri="{FF2B5EF4-FFF2-40B4-BE49-F238E27FC236}">
                <a16:creationId xmlns:a16="http://schemas.microsoft.com/office/drawing/2014/main" id="{0A7B52FA-1232-12CD-6660-7A66C7B6B02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CE7F667-07A3-CC76-1357-809B401B4D90}"/>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D63D05B6-B9BD-16A2-5927-A197CDA1756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A01FCA9-E4DA-BB8F-6D54-A1154F5FED09}"/>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3708795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FB169D-5E40-0D6A-2840-D327E359731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037BF70-76D3-03DF-2FCC-2462A8863701}"/>
              </a:ext>
            </a:extLst>
          </p:cNvPr>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FA3CF61-9D89-4834-2A95-6834AD8C4F7A}"/>
              </a:ext>
            </a:extLst>
          </p:cNvPr>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47108DE8-A067-1178-096C-14A913BB6F0E}"/>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2DFBD926-B0BF-CA7D-3024-941A71181EF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A15EBF0-46B0-C56E-E39C-A170B36F1510}"/>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1730767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17E45B-35A5-686C-17D9-562627275B41}"/>
              </a:ext>
            </a:extLst>
          </p:cNvPr>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80805965-1197-250B-9357-63FCCC3C00A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a:extLst>
              <a:ext uri="{FF2B5EF4-FFF2-40B4-BE49-F238E27FC236}">
                <a16:creationId xmlns:a16="http://schemas.microsoft.com/office/drawing/2014/main" id="{771A58A3-32BC-2B18-279F-66DE8B5775B9}"/>
              </a:ext>
            </a:extLst>
          </p:cNvPr>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B31FC62-5BCF-ABCC-EE89-6F6C4E187A5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a:extLst>
              <a:ext uri="{FF2B5EF4-FFF2-40B4-BE49-F238E27FC236}">
                <a16:creationId xmlns:a16="http://schemas.microsoft.com/office/drawing/2014/main" id="{BE9EFAF4-AB98-924F-05AC-B0B22F622954}"/>
              </a:ext>
            </a:extLst>
          </p:cNvPr>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B0915DD-D61C-420F-1EBF-7D04EB9997EA}"/>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8" name="Нижний колонтитул 7">
            <a:extLst>
              <a:ext uri="{FF2B5EF4-FFF2-40B4-BE49-F238E27FC236}">
                <a16:creationId xmlns:a16="http://schemas.microsoft.com/office/drawing/2014/main" id="{08C87A8E-A041-B9CB-637F-03505399D70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92D8ABD-E145-C9BD-9660-6BFBFCFA3C9F}"/>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104013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3CA593-3DB6-4145-88F5-EFDCFE022A9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E2889A4A-915D-B740-A35D-2887979148CE}"/>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4" name="Нижний колонтитул 3">
            <a:extLst>
              <a:ext uri="{FF2B5EF4-FFF2-40B4-BE49-F238E27FC236}">
                <a16:creationId xmlns:a16="http://schemas.microsoft.com/office/drawing/2014/main" id="{0D62390A-E0E2-BD1A-0EEB-E77D7E3E180E}"/>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6759B66D-56FE-E911-3C97-27C9CB7DC0D8}"/>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3866988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2CF4DCA-6918-025C-41E0-355F3C25CF12}"/>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3" name="Нижний колонтитул 2">
            <a:extLst>
              <a:ext uri="{FF2B5EF4-FFF2-40B4-BE49-F238E27FC236}">
                <a16:creationId xmlns:a16="http://schemas.microsoft.com/office/drawing/2014/main" id="{1C0AD4BD-2388-FAC3-03C0-D6A2DE36B3DB}"/>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819A41A-56FE-6A77-6FB6-F7D4922645E8}"/>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4151665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1F8142-3135-C636-764F-624DC616E4A0}"/>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a:extLst>
              <a:ext uri="{FF2B5EF4-FFF2-40B4-BE49-F238E27FC236}">
                <a16:creationId xmlns:a16="http://schemas.microsoft.com/office/drawing/2014/main" id="{5D041C0E-F663-FBEA-A993-7E79A5B77EF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5FDA28D-9537-E532-A1BF-905EE3F7FA3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B6C5E0F0-E860-8C04-55BE-86F09B4DA54F}"/>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F18A4DC0-4884-69B7-1226-E07F0BE8AE8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4E4CF20-831D-F189-C1FD-309E1B6B196E}"/>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3626117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FBFC4-2C89-3E13-0842-BF31B2505887}"/>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a:extLst>
              <a:ext uri="{FF2B5EF4-FFF2-40B4-BE49-F238E27FC236}">
                <a16:creationId xmlns:a16="http://schemas.microsoft.com/office/drawing/2014/main" id="{CD17D88F-4009-4B92-6F09-B52FD3D27D7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a:extLst>
              <a:ext uri="{FF2B5EF4-FFF2-40B4-BE49-F238E27FC236}">
                <a16:creationId xmlns:a16="http://schemas.microsoft.com/office/drawing/2014/main" id="{90757040-BE28-81ED-D3DD-3848B2CE798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6770251B-141A-EED1-08BA-D5CA874C3D83}"/>
              </a:ext>
            </a:extLst>
          </p:cNvPr>
          <p:cNvSpPr>
            <a:spLocks noGrp="1"/>
          </p:cNvSpPr>
          <p:nvPr>
            <p:ph type="dt" sz="half" idx="10"/>
          </p:nvPr>
        </p:nvSpPr>
        <p:spPr/>
        <p:txBody>
          <a:bodyPr/>
          <a:lstStyle/>
          <a:p>
            <a:fld id="{D5F4FFB2-6826-40DF-B0FE-DCBDD2AB4ECD}"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327D4E4D-6873-2AA0-D86A-D4EA96ECD62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69710FD-05A6-EB69-4695-79AB714327DE}"/>
              </a:ext>
            </a:extLst>
          </p:cNvPr>
          <p:cNvSpPr>
            <a:spLocks noGrp="1"/>
          </p:cNvSpPr>
          <p:nvPr>
            <p:ph type="sldNum" sz="quarter" idx="12"/>
          </p:nvPr>
        </p:nvSpPr>
        <p:spPr/>
        <p:txBody>
          <a:bodyPr/>
          <a:lstStyle/>
          <a:p>
            <a:fld id="{2CA7736E-0362-4D6B-8611-F757B2C48C31}" type="slidenum">
              <a:rPr lang="ru-RU" smtClean="0"/>
              <a:t>‹#›</a:t>
            </a:fld>
            <a:endParaRPr lang="ru-RU"/>
          </a:p>
        </p:txBody>
      </p:sp>
    </p:spTree>
    <p:extLst>
      <p:ext uri="{BB962C8B-B14F-4D97-AF65-F5344CB8AC3E}">
        <p14:creationId xmlns:p14="http://schemas.microsoft.com/office/powerpoint/2010/main" val="283588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F626D4-E563-F2DB-6095-14CE91F879E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DFDF262-7DA9-DFF6-F7C3-F16123EA35E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9E99044-2CD8-806B-57DD-B4294695B36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5F4FFB2-6826-40DF-B0FE-DCBDD2AB4ECD}"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942520D2-EEBB-DB3B-69C2-BA3002E560B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20C0A62-A719-14DC-2BB4-7261E7BD112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CA7736E-0362-4D6B-8611-F757B2C48C31}" type="slidenum">
              <a:rPr lang="ru-RU" smtClean="0"/>
              <a:t>‹#›</a:t>
            </a:fld>
            <a:endParaRPr lang="ru-RU"/>
          </a:p>
        </p:txBody>
      </p:sp>
    </p:spTree>
    <p:extLst>
      <p:ext uri="{BB962C8B-B14F-4D97-AF65-F5344CB8AC3E}">
        <p14:creationId xmlns:p14="http://schemas.microsoft.com/office/powerpoint/2010/main" val="33417524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4CD37A-8BA8-02B8-159B-FE0342567F72}"/>
              </a:ext>
            </a:extLst>
          </p:cNvPr>
          <p:cNvSpPr>
            <a:spLocks noGrp="1"/>
          </p:cNvSpPr>
          <p:nvPr>
            <p:ph type="title"/>
          </p:nvPr>
        </p:nvSpPr>
        <p:spPr>
          <a:xfrm>
            <a:off x="2414588" y="1214438"/>
            <a:ext cx="6707187" cy="857250"/>
          </a:xfrm>
        </p:spPr>
        <p:txBody>
          <a:bodyPr rtlCol="0">
            <a:normAutofit fontScale="90000"/>
          </a:bodyPr>
          <a:lstStyle/>
          <a:p>
            <a:pPr fontAlgn="auto">
              <a:spcAft>
                <a:spcPts val="0"/>
              </a:spcAft>
              <a:defRPr/>
            </a:pPr>
            <a:r>
              <a:rPr lang="en" sz="3200" b="1" dirty="0"/>
              <a:t>AL-FARABI KAZAKH NATIONAL UNIVERSITY</a:t>
            </a:r>
            <a:endParaRPr lang="ru-RU" sz="3200" b="1" dirty="0"/>
          </a:p>
        </p:txBody>
      </p:sp>
      <p:sp>
        <p:nvSpPr>
          <p:cNvPr id="2051" name="TextBox 3">
            <a:extLst>
              <a:ext uri="{FF2B5EF4-FFF2-40B4-BE49-F238E27FC236}">
                <a16:creationId xmlns:a16="http://schemas.microsoft.com/office/drawing/2014/main" id="{33338A36-EA69-5CC7-56A3-2E7AED02ABDA}"/>
              </a:ext>
            </a:extLst>
          </p:cNvPr>
          <p:cNvSpPr txBox="1">
            <a:spLocks noChangeArrowheads="1"/>
          </p:cNvSpPr>
          <p:nvPr/>
        </p:nvSpPr>
        <p:spPr bwMode="auto">
          <a:xfrm>
            <a:off x="2195513" y="2192338"/>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800" b="1">
                <a:latin typeface="Arial" panose="020B0604020202020204" pitchFamily="34" charset="0"/>
              </a:rPr>
              <a:t>Department of political science and political technologies </a:t>
            </a:r>
          </a:p>
        </p:txBody>
      </p:sp>
      <p:sp>
        <p:nvSpPr>
          <p:cNvPr id="2052" name="TextBox 4">
            <a:extLst>
              <a:ext uri="{FF2B5EF4-FFF2-40B4-BE49-F238E27FC236}">
                <a16:creationId xmlns:a16="http://schemas.microsoft.com/office/drawing/2014/main" id="{3035F1FF-39D5-61F7-F3F2-8129AB41725F}"/>
              </a:ext>
            </a:extLst>
          </p:cNvPr>
          <p:cNvSpPr txBox="1">
            <a:spLocks noChangeArrowheads="1"/>
          </p:cNvSpPr>
          <p:nvPr/>
        </p:nvSpPr>
        <p:spPr bwMode="auto">
          <a:xfrm>
            <a:off x="2195513" y="3311525"/>
            <a:ext cx="66246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4400" b="1">
                <a:latin typeface="Arial" panose="020B0604020202020204" pitchFamily="34" charset="0"/>
                <a:cs typeface="Arial" panose="020B0604020202020204" pitchFamily="34" charset="0"/>
              </a:rPr>
              <a:t>Political conflict studies</a:t>
            </a:r>
            <a:endParaRPr lang="ru-RU" altLang="ru-RU" sz="1600" b="1">
              <a:latin typeface="Arial" panose="020B0604020202020204" pitchFamily="34" charset="0"/>
              <a:cs typeface="Arial" panose="020B0604020202020204" pitchFamily="34" charset="0"/>
            </a:endParaRPr>
          </a:p>
        </p:txBody>
      </p:sp>
      <p:sp>
        <p:nvSpPr>
          <p:cNvPr id="2053" name="TextBox 5">
            <a:extLst>
              <a:ext uri="{FF2B5EF4-FFF2-40B4-BE49-F238E27FC236}">
                <a16:creationId xmlns:a16="http://schemas.microsoft.com/office/drawing/2014/main" id="{E1324010-BC33-2B83-7B50-45BFB85E5775}"/>
              </a:ext>
            </a:extLst>
          </p:cNvPr>
          <p:cNvSpPr txBox="1">
            <a:spLocks noChangeArrowheads="1"/>
          </p:cNvSpPr>
          <p:nvPr/>
        </p:nvSpPr>
        <p:spPr bwMode="auto">
          <a:xfrm>
            <a:off x="2339975" y="4306888"/>
            <a:ext cx="3240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400" b="1">
                <a:latin typeface="Arial" panose="020B0604020202020204" pitchFamily="34" charset="0"/>
              </a:rPr>
              <a:t>Abzhapparova AA</a:t>
            </a:r>
          </a:p>
          <a:p>
            <a:pPr eaLnBrk="1" hangingPunct="1"/>
            <a:r>
              <a:rPr lang="en" altLang="ru-RU" sz="2400" b="1">
                <a:latin typeface="Arial" panose="020B0604020202020204" pitchFamily="34" charset="0"/>
              </a:rPr>
              <a:t>Senior lecturer</a:t>
            </a:r>
            <a:endParaRPr lang="ru-RU" altLang="ru-RU" sz="2400" b="1">
              <a:latin typeface="Arial" panose="020B0604020202020204" pitchFamily="34" charset="0"/>
            </a:endParaRPr>
          </a:p>
        </p:txBody>
      </p:sp>
      <p:pic>
        <p:nvPicPr>
          <p:cNvPr id="2054" name="Рисунок 6">
            <a:extLst>
              <a:ext uri="{FF2B5EF4-FFF2-40B4-BE49-F238E27FC236}">
                <a16:creationId xmlns:a16="http://schemas.microsoft.com/office/drawing/2014/main" id="{0C3A0884-CF9E-4F41-0B9B-9B819800F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125538"/>
            <a:ext cx="1296987"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1A3D95-8B87-E899-E98F-42F309435AE9}"/>
              </a:ext>
            </a:extLst>
          </p:cNvPr>
          <p:cNvSpPr txBox="1"/>
          <p:nvPr/>
        </p:nvSpPr>
        <p:spPr>
          <a:xfrm>
            <a:off x="359532" y="188640"/>
            <a:ext cx="8424936" cy="6524863"/>
          </a:xfrm>
          <a:prstGeom prst="rect">
            <a:avLst/>
          </a:prstGeom>
          <a:noFill/>
        </p:spPr>
        <p:txBody>
          <a:bodyPr wrap="square">
            <a:spAutoFit/>
          </a:bodyPr>
          <a:lstStyle/>
          <a:p>
            <a:r>
              <a:rPr lang="ru-RU" sz="2200" dirty="0" err="1">
                <a:latin typeface="Arial" panose="020B0604020202020204" pitchFamily="34" charset="0"/>
                <a:cs typeface="Arial" panose="020B0604020202020204" pitchFamily="34" charset="0"/>
              </a:rPr>
              <a:t>Considering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tension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relation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conflict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can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concluded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theory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explains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causes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socio-political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conflicts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conditions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modern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society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Galtung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considers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inequality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unfair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since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latter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ensure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representation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interests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masses</a:t>
            </a:r>
            <a:r>
              <a:rPr lang="ru-RU"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r>
              <a:rPr lang="ru-RU" sz="2200" dirty="0" err="1">
                <a:latin typeface="Arial" panose="020B0604020202020204" pitchFamily="34" charset="0"/>
                <a:cs typeface="Arial" panose="020B0604020202020204" pitchFamily="34" charset="0"/>
              </a:rPr>
              <a:t>Certain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can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exert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both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individuals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groups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addition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integrative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also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effects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generating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confrontation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direct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involves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targeted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actions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there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 </a:t>
            </a:r>
            <a:r>
              <a:rPr lang="ru-RU" sz="2200" dirty="0" err="1">
                <a:latin typeface="Arial" panose="020B0604020202020204" pitchFamily="34" charset="0"/>
                <a:cs typeface="Arial" panose="020B0604020202020204" pitchFamily="34" charset="0"/>
              </a:rPr>
              <a:t>connection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between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subject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object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indirectly</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affects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through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society</a:t>
            </a:r>
            <a:r>
              <a:rPr lang="ru-RU"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a:p>
            <a:r>
              <a:rPr lang="ru-RU" sz="2200" dirty="0" err="1">
                <a:latin typeface="Arial" panose="020B0604020202020204" pitchFamily="34" charset="0"/>
                <a:cs typeface="Arial" panose="020B0604020202020204" pitchFamily="34" charset="0"/>
              </a:rPr>
              <a:t>Galtung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comparing</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direct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comes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conclusion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latter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static</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stable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unlike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direct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which</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formed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under</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the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influence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interests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emotions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individuals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changeable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dynamic</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violence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is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static</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and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stable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since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socio-political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structures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as</a:t>
            </a:r>
            <a:r>
              <a:rPr lang="ru-RU" sz="2200" dirty="0">
                <a:latin typeface="Arial" panose="020B0604020202020204" pitchFamily="34" charset="0"/>
                <a:cs typeface="Arial" panose="020B0604020202020204" pitchFamily="34" charset="0"/>
              </a:rPr>
              <a:t> a </a:t>
            </a:r>
            <a:r>
              <a:rPr lang="ru-RU" sz="2200" dirty="0" err="1">
                <a:latin typeface="Arial" panose="020B0604020202020204" pitchFamily="34" charset="0"/>
                <a:cs typeface="Arial" panose="020B0604020202020204" pitchFamily="34" charset="0"/>
              </a:rPr>
              <a:t>rule</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not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undergo</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rapid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changes</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even</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during</a:t>
            </a:r>
            <a:r>
              <a:rPr lang="ru-RU" sz="2200" dirty="0">
                <a:latin typeface="Arial" panose="020B0604020202020204" pitchFamily="34" charset="0"/>
                <a:cs typeface="Arial" panose="020B0604020202020204" pitchFamily="34" charset="0"/>
              </a:rPr>
              <a:t> a </a:t>
            </a:r>
            <a:r>
              <a:rPr lang="ru-RU" sz="2200" dirty="0" err="1">
                <a:latin typeface="Arial" panose="020B0604020202020204" pitchFamily="34" charset="0"/>
                <a:cs typeface="Arial" panose="020B0604020202020204" pitchFamily="34" charset="0"/>
              </a:rPr>
              <a:t>period</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of</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social</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transformation</a:t>
            </a:r>
            <a:r>
              <a:rPr lang="ru-RU" sz="2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27671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AAE8EE-1799-3072-8999-69E304BE1439}"/>
              </a:ext>
            </a:extLst>
          </p:cNvPr>
          <p:cNvSpPr txBox="1"/>
          <p:nvPr/>
        </p:nvSpPr>
        <p:spPr>
          <a:xfrm>
            <a:off x="287524" y="404664"/>
            <a:ext cx="8568952" cy="6001643"/>
          </a:xfrm>
          <a:prstGeom prst="rect">
            <a:avLst/>
          </a:prstGeom>
          <a:noFill/>
        </p:spPr>
        <p:txBody>
          <a:bodyPr wrap="square">
            <a:spAutoFit/>
          </a:bodyPr>
          <a:lstStyle/>
          <a:p>
            <a:r>
              <a:rPr lang="ru-RU" sz="2400" dirty="0" err="1">
                <a:latin typeface="Arial" panose="020B0604020202020204" pitchFamily="34" charset="0"/>
                <a:cs typeface="Arial" panose="020B0604020202020204" pitchFamily="34" charset="0"/>
              </a:rPr>
              <a:t>Although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power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suppress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discontent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some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time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with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help</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direct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violence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some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moments</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critical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situations</a:t>
            </a:r>
            <a:r>
              <a:rPr lang="ru-RU" sz="2400" dirty="0">
                <a:latin typeface="Arial" panose="020B0604020202020204" pitchFamily="34" charset="0"/>
                <a:cs typeface="Arial" panose="020B0604020202020204" pitchFamily="34" charset="0"/>
              </a:rPr>
              <a:t> — a </a:t>
            </a:r>
            <a:r>
              <a:rPr lang="ru-RU" sz="2400" dirty="0" err="1">
                <a:latin typeface="Arial" panose="020B0604020202020204" pitchFamily="34" charset="0"/>
                <a:cs typeface="Arial" panose="020B0604020202020204" pitchFamily="34" charset="0"/>
              </a:rPr>
              <a:t>sharp</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escalation</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social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explosion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latent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caused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possible</a:t>
            </a:r>
            <a:r>
              <a:rPr lang="ru-RU" sz="2400" dirty="0">
                <a:latin typeface="Arial" panose="020B0604020202020204" pitchFamily="34" charset="0"/>
                <a:cs typeface="Arial" panose="020B0604020202020204" pitchFamily="34" charset="0"/>
              </a:rPr>
              <a:t>. The </a:t>
            </a:r>
            <a:r>
              <a:rPr lang="ru-RU" sz="2400" dirty="0" err="1">
                <a:latin typeface="Arial" panose="020B0604020202020204" pitchFamily="34" charset="0"/>
                <a:cs typeface="Arial" panose="020B0604020202020204" pitchFamily="34" charset="0"/>
              </a:rPr>
              <a:t>overthrow</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governing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authority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as</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result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uprising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through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use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direct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violence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displace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specific</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leaders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their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entourage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but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not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violent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themselves</a:t>
            </a:r>
            <a:r>
              <a:rPr lang="ru-RU"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r>
              <a:rPr lang="ru-RU" sz="2400" dirty="0">
                <a:latin typeface="Arial" panose="020B0604020202020204" pitchFamily="34" charset="0"/>
                <a:cs typeface="Arial" panose="020B0604020202020204" pitchFamily="34" charset="0"/>
              </a:rPr>
              <a:t>The </a:t>
            </a:r>
            <a:r>
              <a:rPr lang="ru-RU" sz="2400" dirty="0" err="1">
                <a:latin typeface="Arial" panose="020B0604020202020204" pitchFamily="34" charset="0"/>
                <a:cs typeface="Arial" panose="020B0604020202020204" pitchFamily="34" charset="0"/>
              </a:rPr>
              <a:t>new</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elite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immediately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occupy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vacant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places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influence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will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contribute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reproduction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Even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been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destroyed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reappear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through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established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practices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As a </a:t>
            </a:r>
            <a:r>
              <a:rPr lang="ru-RU" sz="2400" dirty="0" err="1">
                <a:latin typeface="Arial" panose="020B0604020202020204" pitchFamily="34" charset="0"/>
                <a:cs typeface="Arial" panose="020B0604020202020204" pitchFamily="34" charset="0"/>
              </a:rPr>
              <a:t>result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Galtung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comes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conclusion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way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resolve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lies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through</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systematic</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change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interactions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structures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society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aimed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minimizing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existing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institutionalized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injustice</a:t>
            </a:r>
            <a:r>
              <a:rPr lang="ru-RU"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90553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6E47F-F3F4-D56D-DF55-2D8010BE43B0}"/>
              </a:ext>
            </a:extLst>
          </p:cNvPr>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The phenomenon of structural violence is described by the following provisions:</a:t>
            </a:r>
            <a:endParaRPr lang="ru-RU" dirty="0"/>
          </a:p>
        </p:txBody>
      </p:sp>
      <p:sp>
        <p:nvSpPr>
          <p:cNvPr id="3" name="Объект 2">
            <a:extLst>
              <a:ext uri="{FF2B5EF4-FFF2-40B4-BE49-F238E27FC236}">
                <a16:creationId xmlns:a16="http://schemas.microsoft.com/office/drawing/2014/main" id="{37A34F7C-B170-5A8C-FDFB-4F76770E91EB}"/>
              </a:ext>
            </a:extLst>
          </p:cNvPr>
          <p:cNvSpPr>
            <a:spLocks noGrp="1"/>
          </p:cNvSpPr>
          <p:nvPr>
            <p:ph idx="1"/>
          </p:nvPr>
        </p:nvSpPr>
        <p:spPr>
          <a:xfrm>
            <a:off x="251520" y="1825625"/>
            <a:ext cx="8640960" cy="4351338"/>
          </a:xfrm>
        </p:spPr>
        <p:txBody>
          <a:bodyPr>
            <a:normAutofit lnSpcReduction="10000"/>
          </a:bodyPr>
          <a:lstStyle/>
          <a:p>
            <a:pPr marL="0" indent="0">
              <a:buNone/>
            </a:pPr>
            <a:r>
              <a:rPr lang="en-US" sz="2400" dirty="0">
                <a:latin typeface="Arial" panose="020B0604020202020204" pitchFamily="34" charset="0"/>
                <a:cs typeface="Arial" panose="020B0604020202020204" pitchFamily="34" charset="0"/>
              </a:rPr>
              <a:t>    1) structural violence is a natural phenomenon, because there are certain differences between social groups, primarily in positions of power, which are reflected in the structure of social interaction;</a:t>
            </a:r>
          </a:p>
          <a:p>
            <a:pPr marL="0" indent="0">
              <a:buNone/>
            </a:pPr>
            <a:r>
              <a:rPr lang="en-US" sz="2400" dirty="0">
                <a:latin typeface="Arial" panose="020B0604020202020204" pitchFamily="34" charset="0"/>
                <a:cs typeface="Arial" panose="020B0604020202020204" pitchFamily="34" charset="0"/>
              </a:rPr>
              <a:t>    2) structural violence is understood as social injustice in the sense of unequal distribution of resources and unequal life chances;</a:t>
            </a:r>
          </a:p>
          <a:p>
            <a:pPr marL="0" indent="0">
              <a:buNone/>
            </a:pPr>
            <a:r>
              <a:rPr lang="en-US" sz="2400" dirty="0">
                <a:latin typeface="Arial" panose="020B0604020202020204" pitchFamily="34" charset="0"/>
                <a:cs typeface="Arial" panose="020B0604020202020204" pitchFamily="34" charset="0"/>
              </a:rPr>
              <a:t>    3) only those phenomena that could have been avoided fall into the category of structural violence. Restrictions can be eliminated if alternative social structures can theoretically prevent them.;</a:t>
            </a:r>
          </a:p>
          <a:p>
            <a:pPr marL="0" indent="0">
              <a:buNone/>
            </a:pPr>
            <a:r>
              <a:rPr lang="en-US" sz="2400" dirty="0">
                <a:latin typeface="Arial" panose="020B0604020202020204" pitchFamily="34" charset="0"/>
                <a:cs typeface="Arial" panose="020B0604020202020204" pitchFamily="34" charset="0"/>
              </a:rPr>
              <a:t>    4) Structural violence is usually the result of short-sighted political decisions.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8387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C717F87-7E53-730D-3B9C-E9DAE411E1BF}"/>
              </a:ext>
            </a:extLst>
          </p:cNvPr>
          <p:cNvSpPr>
            <a:spLocks noGrp="1"/>
          </p:cNvSpPr>
          <p:nvPr>
            <p:ph idx="1"/>
          </p:nvPr>
        </p:nvSpPr>
        <p:spPr>
          <a:xfrm>
            <a:off x="628650" y="332656"/>
            <a:ext cx="7886700" cy="5844307"/>
          </a:xfrm>
        </p:spPr>
        <p:txBody>
          <a:bodyPr>
            <a:normAutofit fontScale="92500" lnSpcReduction="10000"/>
          </a:bodyPr>
          <a:lstStyle/>
          <a:p>
            <a:pPr marL="0" indent="0">
              <a:buNone/>
            </a:pPr>
            <a:r>
              <a:rPr lang="en-US" sz="2800" dirty="0">
                <a:latin typeface="Arial" panose="020B0604020202020204" pitchFamily="34" charset="0"/>
                <a:cs typeface="Arial" panose="020B0604020202020204" pitchFamily="34" charset="0"/>
              </a:rPr>
              <a:t>The more fully and significantly they are represented in the socio-political and spiritual life of society, the more likely it is that violent actions in one form or another will occur. </a:t>
            </a:r>
          </a:p>
          <a:p>
            <a:pPr marL="0" indent="0">
              <a:buNone/>
            </a:pPr>
            <a:r>
              <a:rPr lang="en-US" sz="2800" dirty="0">
                <a:latin typeface="Arial" panose="020B0604020202020204" pitchFamily="34" charset="0"/>
                <a:cs typeface="Arial" panose="020B0604020202020204" pitchFamily="34" charset="0"/>
              </a:rPr>
              <a:t>Thus, considering the autocratic and democratic forms of power relations from the point of view of the listed parameters, it is possible to draw conclusions about how they affect the scale and intensity of violence. </a:t>
            </a:r>
          </a:p>
          <a:p>
            <a:pPr marL="0" indent="0">
              <a:buNone/>
            </a:pPr>
            <a:r>
              <a:rPr lang="en-US" sz="2800" dirty="0">
                <a:latin typeface="Arial" panose="020B0604020202020204" pitchFamily="34" charset="0"/>
                <a:cs typeface="Arial" panose="020B0604020202020204" pitchFamily="34" charset="0"/>
              </a:rPr>
              <a:t>The autocratic form of power relations is characterized by the widespread use of violence in the interactions of subjects and objects of politics. This is due to the high degree of monopolization of state power by the ruling elite, which causes discontent and resistance from groups of society that are excluded from the process of ruling.</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135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682744F-A485-B483-1CF5-BA674B0DDD87}"/>
              </a:ext>
            </a:extLst>
          </p:cNvPr>
          <p:cNvSpPr>
            <a:spLocks noGrp="1"/>
          </p:cNvSpPr>
          <p:nvPr>
            <p:ph idx="1"/>
          </p:nvPr>
        </p:nvSpPr>
        <p:spPr>
          <a:xfrm>
            <a:off x="628650" y="332656"/>
            <a:ext cx="7886700" cy="5844307"/>
          </a:xfrm>
        </p:spPr>
        <p:txBody>
          <a:bodyPr>
            <a:normAutofit lnSpcReduction="10000"/>
          </a:bodyPr>
          <a:lstStyle/>
          <a:p>
            <a:pPr marL="0" indent="0">
              <a:buNone/>
            </a:pPr>
            <a:r>
              <a:rPr lang="en-US" sz="2400" dirty="0">
                <a:latin typeface="Arial" panose="020B0604020202020204" pitchFamily="34" charset="0"/>
                <a:cs typeface="Arial" panose="020B0604020202020204" pitchFamily="34" charset="0"/>
              </a:rPr>
              <a:t>Since these groups are unable to use legal forms of political participation to achieve their goals, their political activity inevitably acquires an extremist character. Finally, weak institutionalization, orderliness of the political process contributes to the resort to extreme methods of struggle for state power, especially during a period of change of ruler or weakening of the sovereignty of the state. </a:t>
            </a:r>
          </a:p>
          <a:p>
            <a:pPr marL="0" indent="0">
              <a:buNone/>
            </a:pPr>
            <a:r>
              <a:rPr lang="en-US" sz="2400" dirty="0">
                <a:latin typeface="Arial" panose="020B0604020202020204" pitchFamily="34" charset="0"/>
                <a:cs typeface="Arial" panose="020B0604020202020204" pitchFamily="34" charset="0"/>
              </a:rPr>
              <a:t>Moreover, for such a kind of autocratic form of power relations as totalitarianism, state violence is more characteristic, since it is characterized by hypertrophied politicization of all spheres of society, excessive expansion of political space. </a:t>
            </a:r>
          </a:p>
          <a:p>
            <a:pPr marL="0" indent="0">
              <a:buNone/>
            </a:pPr>
            <a:r>
              <a:rPr lang="en-US" sz="2400" dirty="0">
                <a:latin typeface="Arial" panose="020B0604020202020204" pitchFamily="34" charset="0"/>
                <a:cs typeface="Arial" panose="020B0604020202020204" pitchFamily="34" charset="0"/>
              </a:rPr>
              <a:t>The belief in the limitless possibilities of political means of regulating social relations, inherent in totalitarian elites, leads to the displacement of the mechanism of social self-regulation and the absolute dominance of the levers of "conscious" management.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476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D0ABDC5-B89A-0E1C-6A85-A7B0468AEB03}"/>
              </a:ext>
            </a:extLst>
          </p:cNvPr>
          <p:cNvSpPr>
            <a:spLocks noGrp="1"/>
          </p:cNvSpPr>
          <p:nvPr>
            <p:ph idx="1"/>
          </p:nvPr>
        </p:nvSpPr>
        <p:spPr>
          <a:xfrm>
            <a:off x="628650" y="260648"/>
            <a:ext cx="7886700" cy="6264696"/>
          </a:xfrm>
        </p:spPr>
        <p:txBody>
          <a:bodyPr>
            <a:normAutofit lnSpcReduction="10000"/>
          </a:bodyPr>
          <a:lstStyle/>
          <a:p>
            <a:pPr marL="0" indent="0">
              <a:buNone/>
            </a:pPr>
            <a:r>
              <a:rPr lang="en-US" dirty="0">
                <a:latin typeface="Arial" panose="020B0604020202020204" pitchFamily="34" charset="0"/>
                <a:cs typeface="Arial" panose="020B0604020202020204" pitchFamily="34" charset="0"/>
              </a:rPr>
              <a:t>In these circumstances, violence inevitably acts as one of the main means by which the State directs the social behavior of individuals and groups. In addition, in the conditions of totalitarianism, the subjects of power are guided in their actions by revolutionary tasks, the idea of a total reorganization of society. Since any social breakdown is painful and causes resistance, those in power resort to widespread coercion, including physical coercion. </a:t>
            </a:r>
          </a:p>
          <a:p>
            <a:pPr marL="0" indent="0">
              <a:buNone/>
            </a:pPr>
            <a:r>
              <a:rPr lang="en-US" dirty="0">
                <a:latin typeface="Arial" panose="020B0604020202020204" pitchFamily="34" charset="0"/>
                <a:cs typeface="Arial" panose="020B0604020202020204" pitchFamily="34" charset="0"/>
              </a:rPr>
              <a:t>It is not surprising that totalitarian systems surpass all others in terms of the scale of State violence. In a democracy, the basis for violent means of exercising power and seizing it is significantly reduced. However, democracy is by no means immune to political violence, and it is not excluded from the political life of democratic States. </a:t>
            </a:r>
          </a:p>
          <a:p>
            <a:pPr marL="0" indent="0">
              <a:buNone/>
            </a:pPr>
            <a:r>
              <a:rPr lang="en-US" dirty="0">
                <a:latin typeface="Arial" panose="020B0604020202020204" pitchFamily="34" charset="0"/>
                <a:cs typeface="Arial" panose="020B0604020202020204" pitchFamily="34" charset="0"/>
              </a:rPr>
              <a:t>The fighting in the Chechen region of Russia, participation in military-political actions in Tajikistan, Yugoslavia, and African countries over the past years indicate that a democratizing society will not only inherit previous relations, but with the active efforts of destructive anti-democratic forces is not able to avoid violence, including the use of armed forces in solving internal and external problems. questions.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3517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9F7F74-58C5-3685-A004-F20B37657BB9}"/>
              </a:ext>
            </a:extLst>
          </p:cNvPr>
          <p:cNvSpPr>
            <a:spLocks noGrp="1"/>
          </p:cNvSpPr>
          <p:nvPr>
            <p:ph type="title"/>
          </p:nvPr>
        </p:nvSpPr>
        <p:spPr>
          <a:xfrm>
            <a:off x="628650" y="365127"/>
            <a:ext cx="7886700" cy="615602"/>
          </a:xfrm>
        </p:spPr>
        <p:txBody>
          <a:bodyPr/>
          <a:lstStyle/>
          <a:p>
            <a:r>
              <a:rPr lang="en-US" dirty="0">
                <a:latin typeface="Arial" panose="020B0604020202020204" pitchFamily="34" charset="0"/>
                <a:cs typeface="Arial" panose="020B0604020202020204" pitchFamily="34" charset="0"/>
              </a:rPr>
              <a:t>This is explained:</a:t>
            </a:r>
            <a:endParaRPr lang="ru-RU" dirty="0"/>
          </a:p>
        </p:txBody>
      </p:sp>
      <p:sp>
        <p:nvSpPr>
          <p:cNvPr id="3" name="Объект 2">
            <a:extLst>
              <a:ext uri="{FF2B5EF4-FFF2-40B4-BE49-F238E27FC236}">
                <a16:creationId xmlns:a16="http://schemas.microsoft.com/office/drawing/2014/main" id="{64382113-557A-9022-3658-B8C8E2911624}"/>
              </a:ext>
            </a:extLst>
          </p:cNvPr>
          <p:cNvSpPr>
            <a:spLocks noGrp="1"/>
          </p:cNvSpPr>
          <p:nvPr>
            <p:ph idx="1"/>
          </p:nvPr>
        </p:nvSpPr>
        <p:spPr>
          <a:xfrm>
            <a:off x="107504" y="980728"/>
            <a:ext cx="8856984" cy="5688631"/>
          </a:xfrm>
        </p:spPr>
        <p:txBody>
          <a:bodyPr>
            <a:normAutofit/>
          </a:bodyPr>
          <a:lstStyle/>
          <a:p>
            <a:r>
              <a:rPr lang="en-US" dirty="0">
                <a:latin typeface="Arial" panose="020B0604020202020204" pitchFamily="34" charset="0"/>
                <a:cs typeface="Arial" panose="020B0604020202020204" pitchFamily="34" charset="0"/>
              </a:rPr>
              <a:t>Firstly, by the fact that any form of power relations presupposes asymmetry and inequality. Therefore, even in a democracy, the objects of power experience a certain alienation from those in power, proceeding from the difference in their interests. </a:t>
            </a:r>
          </a:p>
          <a:p>
            <a:r>
              <a:rPr lang="en-US" dirty="0">
                <a:latin typeface="Arial" panose="020B0604020202020204" pitchFamily="34" charset="0"/>
                <a:cs typeface="Arial" panose="020B0604020202020204" pitchFamily="34" charset="0"/>
              </a:rPr>
              <a:t>Secondly, the bureaucratization of the management system, characteristic of modern developed countries, strengthens the feeling of powerlessness among ordinary citizens, disbelief that it is possible to protect their interests legally. </a:t>
            </a:r>
          </a:p>
          <a:p>
            <a:r>
              <a:rPr lang="en-US" dirty="0">
                <a:latin typeface="Arial" panose="020B0604020202020204" pitchFamily="34" charset="0"/>
                <a:cs typeface="Arial" panose="020B0604020202020204" pitchFamily="34" charset="0"/>
              </a:rPr>
              <a:t>Thirdly, the inertia of political institutions, including democratic ones, does not always allow them to adapt in time to the demands of new socially mobilized groups, which forces the latter to turn to extremist means of solving their problems. </a:t>
            </a:r>
          </a:p>
          <a:p>
            <a:r>
              <a:rPr lang="en-US" dirty="0">
                <a:latin typeface="Arial" panose="020B0604020202020204" pitchFamily="34" charset="0"/>
                <a:cs typeface="Arial" panose="020B0604020202020204" pitchFamily="34" charset="0"/>
              </a:rPr>
              <a:t>Fourthly, the political system and its power structures turn out to be insufficiently prepared and able to defend the priorities of democracy in a tough fight against a single criminally ambitious front of the stratum of the powerful, striving for complete political, economic and social monopoly in society or the achievement of coordinated anti-democratic goals in the international community.</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603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8E87A05-FB34-679A-199E-426B3FCA2DCC}"/>
              </a:ext>
            </a:extLst>
          </p:cNvPr>
          <p:cNvSpPr>
            <a:spLocks noGrp="1"/>
          </p:cNvSpPr>
          <p:nvPr>
            <p:ph idx="1"/>
          </p:nvPr>
        </p:nvSpPr>
        <p:spPr>
          <a:xfrm>
            <a:off x="628650" y="332656"/>
            <a:ext cx="7886700" cy="5844307"/>
          </a:xfrm>
        </p:spPr>
        <p:txBody>
          <a:bodyPr>
            <a:normAutofit/>
          </a:bodyPr>
          <a:lstStyle/>
          <a:p>
            <a:pPr marL="0" indent="0" algn="ctr">
              <a:buNone/>
            </a:pPr>
            <a:r>
              <a:rPr lang="en-US" sz="4400" dirty="0">
                <a:latin typeface="Arial" panose="020B0604020202020204" pitchFamily="34" charset="0"/>
                <a:cs typeface="Arial" panose="020B0604020202020204" pitchFamily="34" charset="0"/>
              </a:rPr>
              <a:t>Thus, different types of political violence can be classified on different grounds — according to the degree of cruelty, according to the method of justification, in relation to these acts of society, etc. All these classifications certainly have a right to exist.</a:t>
            </a:r>
            <a:endParaRPr lang="ru-RU"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5433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1DD14A-EAEA-B403-0273-474E0DB96E27}"/>
              </a:ext>
            </a:extLst>
          </p:cNvPr>
          <p:cNvSpPr>
            <a:spLocks noGrp="1"/>
          </p:cNvSpPr>
          <p:nvPr>
            <p:ph type="title"/>
          </p:nvPr>
        </p:nvSpPr>
        <p:spPr/>
        <p:txBody>
          <a:bodyPr>
            <a:normAutofit/>
          </a:bodyPr>
          <a:lstStyle/>
          <a:p>
            <a:pPr algn="ctr"/>
            <a:r>
              <a:rPr lang="en-US" sz="3600" b="1" dirty="0">
                <a:latin typeface="Arial" panose="020B0604020202020204" pitchFamily="34" charset="0"/>
                <a:cs typeface="Arial" panose="020B0604020202020204" pitchFamily="34" charset="0"/>
              </a:rPr>
              <a:t>Let's consider a typology based on the use of two coordinates. </a:t>
            </a:r>
            <a:endParaRPr lang="ru-RU" sz="3600" b="1" dirty="0"/>
          </a:p>
        </p:txBody>
      </p:sp>
      <p:sp>
        <p:nvSpPr>
          <p:cNvPr id="3" name="Объект 2">
            <a:extLst>
              <a:ext uri="{FF2B5EF4-FFF2-40B4-BE49-F238E27FC236}">
                <a16:creationId xmlns:a16="http://schemas.microsoft.com/office/drawing/2014/main" id="{72E1B716-BCAA-B80B-205E-059B5ABC9797}"/>
              </a:ext>
            </a:extLst>
          </p:cNvPr>
          <p:cNvSpPr>
            <a:spLocks noGrp="1"/>
          </p:cNvSpPr>
          <p:nvPr>
            <p:ph idx="1"/>
          </p:nvPr>
        </p:nvSpPr>
        <p:spPr/>
        <p:txBody>
          <a:bodyPr>
            <a:normAutofit lnSpcReduction="10000"/>
          </a:bodyPr>
          <a:lstStyle/>
          <a:p>
            <a:r>
              <a:rPr lang="en-US" sz="3200" dirty="0">
                <a:latin typeface="Arial" panose="020B0604020202020204" pitchFamily="34" charset="0"/>
                <a:cs typeface="Arial" panose="020B0604020202020204" pitchFamily="34" charset="0"/>
              </a:rPr>
              <a:t>The first coordinate is the type of the subject of violence — collective or individual. In one case, violence is carried out by a certain group or institution, in the other by one person. </a:t>
            </a:r>
          </a:p>
          <a:p>
            <a:r>
              <a:rPr lang="en-US" sz="3200" dirty="0">
                <a:latin typeface="Arial" panose="020B0604020202020204" pitchFamily="34" charset="0"/>
                <a:cs typeface="Arial" panose="020B0604020202020204" pitchFamily="34" charset="0"/>
              </a:rPr>
              <a:t>The second coordinate is the degree of structuring of the act of violence. Structured violence is political violence that is carried out according to fairly specific rules.</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1184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D0DD21-E1E0-D7A7-6D20-B92901FAF9DD}"/>
              </a:ext>
            </a:extLst>
          </p:cNvPr>
          <p:cNvSpPr>
            <a:spLocks noGrp="1"/>
          </p:cNvSpPr>
          <p:nvPr>
            <p:ph type="title"/>
          </p:nvPr>
        </p:nvSpPr>
        <p:spPr/>
        <p:txBody>
          <a:bodyPr>
            <a:normAutofit/>
          </a:bodyPr>
          <a:lstStyle/>
          <a:p>
            <a:pPr algn="ctr"/>
            <a:r>
              <a:rPr lang="en-US" sz="4400" b="1" dirty="0">
                <a:latin typeface="Arial" panose="020B0604020202020204" pitchFamily="34" charset="0"/>
                <a:cs typeface="Arial" panose="020B0604020202020204" pitchFamily="34" charset="0"/>
              </a:rPr>
              <a:t>Unstructured violence</a:t>
            </a:r>
            <a:endParaRPr lang="ru-RU" sz="4400" b="1" dirty="0"/>
          </a:p>
        </p:txBody>
      </p:sp>
      <p:sp>
        <p:nvSpPr>
          <p:cNvPr id="3" name="Объект 2">
            <a:extLst>
              <a:ext uri="{FF2B5EF4-FFF2-40B4-BE49-F238E27FC236}">
                <a16:creationId xmlns:a16="http://schemas.microsoft.com/office/drawing/2014/main" id="{D2359FE7-47E1-0932-2BCC-D953E4C0E7E8}"/>
              </a:ext>
            </a:extLst>
          </p:cNvPr>
          <p:cNvSpPr>
            <a:spLocks noGrp="1"/>
          </p:cNvSpPr>
          <p:nvPr>
            <p:ph idx="1"/>
          </p:nvPr>
        </p:nvSpPr>
        <p:spPr>
          <a:xfrm>
            <a:off x="395536" y="1825624"/>
            <a:ext cx="8352928" cy="4771727"/>
          </a:xfrm>
        </p:spPr>
        <p:txBody>
          <a:bodyPr>
            <a:normAutofit/>
          </a:bodyPr>
          <a:lstStyle/>
          <a:p>
            <a:r>
              <a:rPr lang="en-US" sz="2400" dirty="0">
                <a:latin typeface="Arial" panose="020B0604020202020204" pitchFamily="34" charset="0"/>
                <a:cs typeface="Arial" panose="020B0604020202020204" pitchFamily="34" charset="0"/>
              </a:rPr>
              <a:t>Unstructured violence is political violence that does not have clearly established rules, is spontaneous and unpredictable in its manifestation. In this case, of course, there are unwritten rules, but they can be interpreted differently by different members of society and individual or collective actors involved in an act of political violence.</a:t>
            </a:r>
          </a:p>
          <a:p>
            <a:r>
              <a:rPr lang="en-US" sz="2400" dirty="0">
                <a:latin typeface="Arial" panose="020B0604020202020204" pitchFamily="34" charset="0"/>
                <a:cs typeface="Arial" panose="020B0604020202020204" pitchFamily="34" charset="0"/>
              </a:rPr>
              <a:t>Using these two coordinates allows us to distinguish four types of political violence: collective structured violence, collective unstructured violence, individual structured and individual unstructured violence. Let's look at examples of these types of political violence and examples of institutions created to carry out violence in each of these four variants.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159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899592" y="2780928"/>
            <a:ext cx="7821876" cy="1692771"/>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10</a:t>
            </a:r>
          </a:p>
          <a:p>
            <a:r>
              <a:rPr lang="ru-RU" sz="3600" kern="0" dirty="0" err="1">
                <a:effectLst/>
                <a:latin typeface="Arial" panose="020B0604020202020204" pitchFamily="34" charset="0"/>
                <a:ea typeface="Times New Roman" panose="02020603050405020304" pitchFamily="18" charset="0"/>
                <a:cs typeface="Arial" panose="020B0604020202020204" pitchFamily="34" charset="0"/>
              </a:rPr>
              <a:t>Forms</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completion</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conflict</a:t>
            </a:r>
            <a:endParaRPr lang="ru-RU" sz="13800" b="1"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AA6976-D97B-71F2-301F-EBCD66E0D899}"/>
              </a:ext>
            </a:extLst>
          </p:cNvPr>
          <p:cNvSpPr>
            <a:spLocks noGrp="1"/>
          </p:cNvSpPr>
          <p:nvPr>
            <p:ph type="title"/>
          </p:nvPr>
        </p:nvSpPr>
        <p:spPr/>
        <p:txBody>
          <a:bodyPr>
            <a:normAutofit/>
          </a:bodyPr>
          <a:lstStyle/>
          <a:p>
            <a:pPr algn="ctr"/>
            <a:r>
              <a:rPr lang="en-US" sz="4400" b="1" dirty="0">
                <a:latin typeface="Arial" panose="020B0604020202020204" pitchFamily="34" charset="0"/>
                <a:cs typeface="Arial" panose="020B0604020202020204" pitchFamily="34" charset="0"/>
              </a:rPr>
              <a:t>Collective structured violence.</a:t>
            </a:r>
            <a:endParaRPr lang="ru-RU" sz="4400" b="1" dirty="0"/>
          </a:p>
        </p:txBody>
      </p:sp>
      <p:sp>
        <p:nvSpPr>
          <p:cNvPr id="3" name="Объект 2">
            <a:extLst>
              <a:ext uri="{FF2B5EF4-FFF2-40B4-BE49-F238E27FC236}">
                <a16:creationId xmlns:a16="http://schemas.microsoft.com/office/drawing/2014/main" id="{D8D4269B-5DDA-6879-518C-32532C684A76}"/>
              </a:ext>
            </a:extLst>
          </p:cNvPr>
          <p:cNvSpPr>
            <a:spLocks noGrp="1"/>
          </p:cNvSpPr>
          <p:nvPr>
            <p:ph idx="1"/>
          </p:nvPr>
        </p:nvSpPr>
        <p:spPr>
          <a:xfrm>
            <a:off x="251520" y="1825624"/>
            <a:ext cx="8640960" cy="4667249"/>
          </a:xfrm>
        </p:spPr>
        <p:txBody>
          <a:bodyPr>
            <a:normAutofit fontScale="92500" lnSpcReduction="10000"/>
          </a:bodyPr>
          <a:lstStyle/>
          <a:p>
            <a:pPr marL="0" indent="0">
              <a:buNone/>
            </a:pPr>
            <a:r>
              <a:rPr lang="en-US" sz="2800" dirty="0">
                <a:latin typeface="Arial" panose="020B0604020202020204" pitchFamily="34" charset="0"/>
                <a:cs typeface="Arial" panose="020B0604020202020204" pitchFamily="34" charset="0"/>
              </a:rPr>
              <a:t>The army and the police are examples of institutions designed to carry out collective structured violence. They are social institutions that carry out violence in the name of the interests of the country. Violence, in this case, is legitimized by the state, which is symbolized, in particular, by uniforms using national symbols. </a:t>
            </a:r>
          </a:p>
          <a:p>
            <a:pPr marL="0" indent="0">
              <a:buNone/>
            </a:pPr>
            <a:r>
              <a:rPr lang="en-US" sz="2800" dirty="0">
                <a:latin typeface="Arial" panose="020B0604020202020204" pitchFamily="34" charset="0"/>
                <a:cs typeface="Arial" panose="020B0604020202020204" pitchFamily="34" charset="0"/>
              </a:rPr>
              <a:t>National symbols are present on the uniforms of soldiers, put on military equipment, etc. There is also a reverse trend — military themes are included in national symbols in the form of, for example, crossed swords or birds of prey and animals on the coat of arms of the country. In this case, lions, eagles or sabers symbolize both strength and willingness to use it.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5498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30FE42C-2E3C-4673-2847-2C6F1AD6333C}"/>
              </a:ext>
            </a:extLst>
          </p:cNvPr>
          <p:cNvSpPr>
            <a:spLocks noGrp="1"/>
          </p:cNvSpPr>
          <p:nvPr>
            <p:ph idx="1"/>
          </p:nvPr>
        </p:nvSpPr>
        <p:spPr>
          <a:xfrm>
            <a:off x="323528" y="260648"/>
            <a:ext cx="8496944" cy="6192688"/>
          </a:xfrm>
        </p:spPr>
        <p:txBody>
          <a:bodyPr>
            <a:normAutofit fontScale="92500" lnSpcReduction="10000"/>
          </a:bodyPr>
          <a:lstStyle/>
          <a:p>
            <a:pPr marL="0" indent="0">
              <a:buNone/>
            </a:pPr>
            <a:r>
              <a:rPr lang="en-US" sz="2400" dirty="0">
                <a:latin typeface="Arial" panose="020B0604020202020204" pitchFamily="34" charset="0"/>
                <a:cs typeface="Arial" panose="020B0604020202020204" pitchFamily="34" charset="0"/>
              </a:rPr>
              <a:t>The institutions of structured political violence are organized according to a hierarchical principle. The junior officers obey the orders of their superiors, who bear full responsibility for their orders. </a:t>
            </a:r>
          </a:p>
          <a:p>
            <a:pPr marL="0" indent="0">
              <a:buNone/>
            </a:pPr>
            <a:r>
              <a:rPr lang="en-US" sz="2400" dirty="0">
                <a:latin typeface="Arial" panose="020B0604020202020204" pitchFamily="34" charset="0"/>
                <a:cs typeface="Arial" panose="020B0604020202020204" pitchFamily="34" charset="0"/>
              </a:rPr>
              <a:t>The phenomenon of a decrease in the sense of individual responsibility is more or less inherent in all social institutions of this type. </a:t>
            </a:r>
          </a:p>
          <a:p>
            <a:pPr marL="0" indent="0">
              <a:buNone/>
            </a:pPr>
            <a:r>
              <a:rPr lang="en-US" sz="2400" dirty="0">
                <a:latin typeface="Arial" panose="020B0604020202020204" pitchFamily="34" charset="0"/>
                <a:cs typeface="Arial" panose="020B0604020202020204" pitchFamily="34" charset="0"/>
              </a:rPr>
              <a:t>To the maximum extent, the sense of individual responsibility is reduced in the armies or law enforcement agencies of dictatorial regimes, where this feeling is generally suppressed in every possible way. </a:t>
            </a:r>
          </a:p>
          <a:p>
            <a:pPr marL="0" indent="0">
              <a:buNone/>
            </a:pPr>
            <a:r>
              <a:rPr lang="en-US" sz="2400" dirty="0">
                <a:latin typeface="Arial" panose="020B0604020202020204" pitchFamily="34" charset="0"/>
                <a:cs typeface="Arial" panose="020B0604020202020204" pitchFamily="34" charset="0"/>
              </a:rPr>
              <a:t>In return, citizens are offered complete peace of mind and the opportunity not to think about the consequences of their actions. Hitler said, "I am ridding the German youth of the chimera of conscience." Ayatollah Khomeini promised all soldiers fighting with Iraq forgiveness of all sins and eternal bliss. </a:t>
            </a:r>
          </a:p>
          <a:p>
            <a:pPr marL="0" indent="0">
              <a:buNone/>
            </a:pPr>
            <a:r>
              <a:rPr lang="en-US" sz="2400" dirty="0">
                <a:latin typeface="Arial" panose="020B0604020202020204" pitchFamily="34" charset="0"/>
                <a:cs typeface="Arial" panose="020B0604020202020204" pitchFamily="34" charset="0"/>
              </a:rPr>
              <a:t>However, even in quite civilized countries it is recognized that, for example, not only and not so much he himself is responsible for the actions committed by a soldier, but his commander.</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3833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4ED5CA-7E9C-BD93-BAF2-A8DE55A3331C}"/>
              </a:ext>
            </a:extLst>
          </p:cNvPr>
          <p:cNvSpPr>
            <a:spLocks noGrp="1"/>
          </p:cNvSpPr>
          <p:nvPr>
            <p:ph idx="1"/>
          </p:nvPr>
        </p:nvSpPr>
        <p:spPr>
          <a:xfrm>
            <a:off x="628650" y="260648"/>
            <a:ext cx="7886700" cy="6120680"/>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The very fact of subordination to another and the associated decrease in the sense of responsibility for one's actions change human behavior. People who do not feel responsible for what they are doing are capable of extreme cruelty, unexpected both for themselves and for those who, it would seem, have known them well for a long time. American psychologist Stanley Milgram has demonstrated that the most ordinary people, obeying the orders of someone who acts as a boss, as a "power", can commit terrible deeds.</a:t>
            </a:r>
          </a:p>
          <a:p>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In institutions of collective structured violence, another important socio-psychological phenomenon is observed — deindividualization. Soldiers and policemen have a reduced sense of their own uniqueness, of distinguishing themselves from other people. This naturally leads to greater personal cruelty and a greater willingness to follow cruel orders.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1327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EB2686-AC3B-F46D-02DA-A6174F6FA41D}"/>
              </a:ext>
            </a:extLst>
          </p:cNvPr>
          <p:cNvSpPr>
            <a:spLocks noGrp="1"/>
          </p:cNvSpPr>
          <p:nvPr>
            <p:ph type="title"/>
          </p:nvPr>
        </p:nvSpPr>
        <p:spPr/>
        <p:txBody>
          <a:bodyPr>
            <a:normAutofit/>
          </a:bodyPr>
          <a:lstStyle/>
          <a:p>
            <a:pPr algn="ctr"/>
            <a:r>
              <a:rPr lang="en-US" sz="4000" b="1" dirty="0">
                <a:latin typeface="Arial" panose="020B0604020202020204" pitchFamily="34" charset="0"/>
                <a:cs typeface="Arial" panose="020B0604020202020204" pitchFamily="34" charset="0"/>
              </a:rPr>
              <a:t>Collective unstructured violence.</a:t>
            </a:r>
            <a:endParaRPr lang="ru-RU" sz="4000" b="1" dirty="0"/>
          </a:p>
        </p:txBody>
      </p:sp>
      <p:sp>
        <p:nvSpPr>
          <p:cNvPr id="3" name="Объект 2">
            <a:extLst>
              <a:ext uri="{FF2B5EF4-FFF2-40B4-BE49-F238E27FC236}">
                <a16:creationId xmlns:a16="http://schemas.microsoft.com/office/drawing/2014/main" id="{EFD43EBB-A1E4-5406-8290-33B4E46FA221}"/>
              </a:ext>
            </a:extLst>
          </p:cNvPr>
          <p:cNvSpPr>
            <a:spLocks noGrp="1"/>
          </p:cNvSpPr>
          <p:nvPr>
            <p:ph idx="1"/>
          </p:nvPr>
        </p:nvSpPr>
        <p:spPr>
          <a:xfrm>
            <a:off x="323528" y="1825624"/>
            <a:ext cx="8712968" cy="4771727"/>
          </a:xfrm>
        </p:spPr>
        <p:txBody>
          <a:bodyPr>
            <a:normAutofit fontScale="92500"/>
          </a:bodyPr>
          <a:lstStyle/>
          <a:p>
            <a:pPr marL="0" indent="0">
              <a:buNone/>
            </a:pPr>
            <a:r>
              <a:rPr lang="en-US" sz="2800" dirty="0">
                <a:latin typeface="Arial" panose="020B0604020202020204" pitchFamily="34" charset="0"/>
                <a:cs typeface="Arial" panose="020B0604020202020204" pitchFamily="34" charset="0"/>
              </a:rPr>
              <a:t>If collective structured violence is designed to maintain the stability of State institutions, then collective unstructured violence, on the contrary, is directed against them. Examples of unstructured collective violence can be uprisings, riots, and similar mass actions. If soldiers or policemen represent the state and identify with it to one degree or another, then participants in riots or uprisings are characterized by identification not with the state, but with the people or with some part of the people. Participants in acts of collective unstructured violence have a much higher sense of individual responsibility than those involved in structured violence. Therefore, ideology plays a big role for them.</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7554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1246621-BF7B-452A-CF1F-F58117F7214D}"/>
              </a:ext>
            </a:extLst>
          </p:cNvPr>
          <p:cNvSpPr>
            <a:spLocks noGrp="1"/>
          </p:cNvSpPr>
          <p:nvPr>
            <p:ph idx="1"/>
          </p:nvPr>
        </p:nvSpPr>
        <p:spPr>
          <a:xfrm>
            <a:off x="467544" y="476672"/>
            <a:ext cx="8352928" cy="5904656"/>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Acts of collective unstructured violence underlie many political systems that have emerged during revolutions and popular uprisings or other massive unstructured violent actions. However, spontaneous and chaotic mass demonstrations occur only at the very beginning of the movement. </a:t>
            </a:r>
          </a:p>
          <a:p>
            <a:pPr marL="0" indent="0">
              <a:buNone/>
            </a:pPr>
            <a:r>
              <a:rPr lang="en-US" sz="2800" dirty="0">
                <a:latin typeface="Arial" panose="020B0604020202020204" pitchFamily="34" charset="0"/>
                <a:cs typeface="Arial" panose="020B0604020202020204" pitchFamily="34" charset="0"/>
              </a:rPr>
              <a:t>The process of structuring affects all aspects of social practice — the institutions of society and the state, their functions and relationships. The process of structuring the institutions of violence, separating soldiers and law enforcement officers from the rest of the people, undermines this sense of legitimacy and creates serious problems in relations between the people and the new government. </a:t>
            </a:r>
          </a:p>
          <a:p>
            <a:pPr marL="0" indent="0">
              <a:buNone/>
            </a:pPr>
            <a:r>
              <a:rPr lang="en-US" sz="2800" dirty="0">
                <a:latin typeface="Arial" panose="020B0604020202020204" pitchFamily="34" charset="0"/>
                <a:cs typeface="Arial" panose="020B0604020202020204" pitchFamily="34" charset="0"/>
              </a:rPr>
              <a:t>Realizing this, many regimes seek to smooth out the process of structuring the institutions of violence in some way. For example, leaders retain the uniform or style of dress from the time of the revolution, i.e. the period when they were representatives not of the state, but of the entire people.</a:t>
            </a:r>
          </a:p>
          <a:p>
            <a:pPr marL="0" inden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3396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F9698A6-6D1C-65A7-8600-49B7B9209203}"/>
              </a:ext>
            </a:extLst>
          </p:cNvPr>
          <p:cNvSpPr>
            <a:spLocks noGrp="1"/>
          </p:cNvSpPr>
          <p:nvPr>
            <p:ph idx="1"/>
          </p:nvPr>
        </p:nvSpPr>
        <p:spPr>
          <a:xfrm>
            <a:off x="628650" y="260648"/>
            <a:ext cx="7886700" cy="6192688"/>
          </a:xfrm>
        </p:spPr>
        <p:txBody>
          <a:bodyPr>
            <a:normAutofit lnSpcReduction="10000"/>
          </a:bodyPr>
          <a:lstStyle/>
          <a:p>
            <a:pPr marL="0" indent="0">
              <a:buNone/>
            </a:pPr>
            <a:r>
              <a:rPr lang="en-US" sz="2800" dirty="0">
                <a:latin typeface="Arial" panose="020B0604020202020204" pitchFamily="34" charset="0"/>
                <a:cs typeface="Arial" panose="020B0604020202020204" pitchFamily="34" charset="0"/>
              </a:rPr>
              <a:t>Structuring is usually directed inward, i.e. it begins with ensuring internal security, and its goal is to achieve internal unity. </a:t>
            </a:r>
          </a:p>
          <a:p>
            <a:pPr marL="0" indent="0">
              <a:buNone/>
            </a:pPr>
            <a:r>
              <a:rPr lang="en-US" sz="2800" dirty="0">
                <a:latin typeface="Arial" panose="020B0604020202020204" pitchFamily="34" charset="0"/>
                <a:cs typeface="Arial" panose="020B0604020202020204" pitchFamily="34" charset="0"/>
              </a:rPr>
              <a:t>First, the security services are structured against internal enemies, and only after that the army is structured, which is aimed at repelling external aggression. </a:t>
            </a:r>
          </a:p>
          <a:p>
            <a:pPr marL="0" indent="0">
              <a:buNone/>
            </a:pPr>
            <a:r>
              <a:rPr lang="en-US" sz="2800" dirty="0">
                <a:latin typeface="Arial" panose="020B0604020202020204" pitchFamily="34" charset="0"/>
                <a:cs typeface="Arial" panose="020B0604020202020204" pitchFamily="34" charset="0"/>
              </a:rPr>
              <a:t>In principle, the reverse movement is also possible: from institutions of structured collective violence to institutions of unstructured violence. Actually, </a:t>
            </a:r>
            <a:r>
              <a:rPr lang="en-US" sz="2800" dirty="0" err="1">
                <a:latin typeface="Arial" panose="020B0604020202020204" pitchFamily="34" charset="0"/>
                <a:cs typeface="Arial" panose="020B0604020202020204" pitchFamily="34" charset="0"/>
              </a:rPr>
              <a:t>destructurization</a:t>
            </a:r>
            <a:r>
              <a:rPr lang="en-US" sz="2800" dirty="0">
                <a:latin typeface="Arial" panose="020B0604020202020204" pitchFamily="34" charset="0"/>
                <a:cs typeface="Arial" panose="020B0604020202020204" pitchFamily="34" charset="0"/>
              </a:rPr>
              <a:t> always occurs after the death of the regime or the temporary retreat of the regime. </a:t>
            </a:r>
          </a:p>
          <a:p>
            <a:pPr marL="0" indent="0">
              <a:buNone/>
            </a:pPr>
            <a:r>
              <a:rPr lang="en-US" sz="2800" dirty="0">
                <a:latin typeface="Arial" panose="020B0604020202020204" pitchFamily="34" charset="0"/>
                <a:cs typeface="Arial" panose="020B0604020202020204" pitchFamily="34" charset="0"/>
              </a:rPr>
              <a:t>The remnants of the institutions of political violence are trying to continue to operate, but in a less structured version.</a:t>
            </a:r>
            <a:endParaRPr lang="ru-RU" sz="2800" dirty="0">
              <a:latin typeface="Arial" panose="020B0604020202020204" pitchFamily="34" charset="0"/>
              <a:cs typeface="Arial" panose="020B0604020202020204" pitchFamily="34" charset="0"/>
            </a:endParaRPr>
          </a:p>
          <a:p>
            <a:pPr marL="0" indent="0">
              <a:buNone/>
            </a:pP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159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Autofit/>
          </a:bodyPr>
          <a:lstStyle/>
          <a:p>
            <a:r>
              <a:rPr lang="en-US" sz="4000" dirty="0">
                <a:latin typeface="Arial" panose="020B0604020202020204" pitchFamily="34" charset="0"/>
                <a:cs typeface="Arial" panose="020B0604020202020204" pitchFamily="34" charset="0"/>
              </a:rPr>
              <a:t>The problem of political violence</a:t>
            </a:r>
            <a:r>
              <a:rPr lang="en" altLang="ru-RU" sz="4000" dirty="0">
                <a:latin typeface="Arial" panose="020B0604020202020204" pitchFamily="34" charset="0"/>
                <a:cs typeface="Arial" panose="020B0604020202020204" pitchFamily="34" charset="0"/>
              </a:rPr>
              <a:t>.</a:t>
            </a:r>
          </a:p>
          <a:p>
            <a:r>
              <a:rPr lang="en-US" sz="4000" dirty="0">
                <a:effectLst/>
                <a:latin typeface="Arial" panose="020B0604020202020204" pitchFamily="34" charset="0"/>
                <a:cs typeface="Arial" panose="020B0604020202020204" pitchFamily="34" charset="0"/>
              </a:rPr>
              <a:t>Collective structured violence. </a:t>
            </a:r>
          </a:p>
          <a:p>
            <a:r>
              <a:rPr lang="en-US" sz="4000" dirty="0">
                <a:effectLst/>
                <a:latin typeface="Arial" panose="020B0604020202020204" pitchFamily="34" charset="0"/>
                <a:cs typeface="Arial" panose="020B0604020202020204" pitchFamily="34" charset="0"/>
              </a:rPr>
              <a:t>Collective u</a:t>
            </a:r>
            <a:r>
              <a:rPr lang="en-US" sz="4000" dirty="0">
                <a:latin typeface="Arial" panose="020B0604020202020204" pitchFamily="34" charset="0"/>
                <a:cs typeface="Arial" panose="020B0604020202020204" pitchFamily="34" charset="0"/>
              </a:rPr>
              <a:t>nstructured violence</a:t>
            </a:r>
            <a:endParaRPr lang="ru-RU" sz="4000" dirty="0">
              <a:latin typeface="Arial" panose="020B060402020202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404664"/>
            <a:ext cx="8496944" cy="5904656"/>
          </a:xfrm>
        </p:spPr>
        <p:txBody>
          <a:bodyPr>
            <a:normAutofit fontScale="92500" lnSpcReduction="10000"/>
          </a:bodyPr>
          <a:lstStyle/>
          <a:p>
            <a:pPr marL="45720" indent="0">
              <a:buNone/>
            </a:pPr>
            <a:r>
              <a:rPr lang="en-US" sz="2800" dirty="0">
                <a:latin typeface="Arial" panose="020B0604020202020204" pitchFamily="34" charset="0"/>
                <a:cs typeface="Arial" panose="020B0604020202020204" pitchFamily="34" charset="0"/>
              </a:rPr>
              <a:t>Political violence can be defined as physical coercion used as a means of imposing the will of a political subject in order to seize power, primarily state power, its use and protection.</a:t>
            </a:r>
          </a:p>
          <a:p>
            <a:pPr marL="45720" indent="0">
              <a:buNone/>
            </a:pPr>
            <a:endParaRPr lang="en-US" sz="2800" dirty="0">
              <a:latin typeface="Arial" panose="020B0604020202020204" pitchFamily="34" charset="0"/>
              <a:cs typeface="Arial" panose="020B0604020202020204" pitchFamily="34" charset="0"/>
            </a:endParaRPr>
          </a:p>
          <a:p>
            <a:pPr marL="45720" indent="0">
              <a:buNone/>
            </a:pPr>
            <a:r>
              <a:rPr lang="en-US" sz="2800" dirty="0">
                <a:latin typeface="Arial" panose="020B0604020202020204" pitchFamily="34" charset="0"/>
                <a:cs typeface="Arial" panose="020B0604020202020204" pitchFamily="34" charset="0"/>
              </a:rPr>
              <a:t>Acts of political violence are specific violent actions: murder, terror, forced detention, torture, appropriation of property, etc. The presence of significant features in physical coercion allows us to consider political violence as an independent concept with a specific scope and content, different from coercion in general and from its other varieties. A clear definition of the boundaries of the concept of "political violence" is of great theoretical and practical importance. It contributes to a deep insight into the essence of violence, the identification of its psychological mechanisms and complicates propaganda manipulation of the term "political violence".</a:t>
            </a:r>
            <a:endParaRPr lang="en"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44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260648"/>
            <a:ext cx="8136904" cy="6408712"/>
          </a:xfrm>
        </p:spPr>
        <p:txBody>
          <a:bodyPr>
            <a:normAutofit fontScale="92500" lnSpcReduction="10000"/>
          </a:bodyPr>
          <a:lstStyle/>
          <a:p>
            <a:pPr marL="0" indent="0" algn="ctr">
              <a:buNone/>
            </a:pPr>
            <a:r>
              <a:rPr lang="en-US" sz="2800" dirty="0">
                <a:latin typeface="Arial" panose="020B0604020202020204" pitchFamily="34" charset="0"/>
                <a:cs typeface="Arial" panose="020B0604020202020204" pitchFamily="34" charset="0"/>
              </a:rPr>
              <a:t>To clarify the subject of the study, to clearly understand the essence of political violence, it is necessary to systematize its varieties. In the works of foreign and domestic researchers, various typologies are considered: by scope (intra-state and interstate violence); in relation to the subjects of violence to state power (state and non-state); by the degree of organization (spontaneous and organized); by the number of participants (individual, collective and mass); by the source of the initiative (defensive, retaliatory and offensive, aggressive); by the number of victims (high-intensity, medium or low intensity); by the social characteristics of the subject of political violence (socio-class, ethnic, religious); by the orientation and depth of the socio-political consequences of violence (reformist, radical, reactionary and conservative); by methods of influencing the object (demonstrative and instrumental violence); by means (armed and unarmed violence).</a:t>
            </a:r>
            <a:endParaRPr lang="en"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2079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A27954-9E81-DBDB-D809-D21449CA2A9C}"/>
              </a:ext>
            </a:extLst>
          </p:cNvPr>
          <p:cNvSpPr>
            <a:spLocks noGrp="1"/>
          </p:cNvSpPr>
          <p:nvPr>
            <p:ph type="title"/>
          </p:nvPr>
        </p:nvSpPr>
        <p:spPr/>
        <p:txBody>
          <a:bodyPr>
            <a:normAutofit fontScale="90000"/>
          </a:bodyPr>
          <a:lstStyle/>
          <a:p>
            <a:pPr algn="ctr"/>
            <a:r>
              <a:rPr lang="en-US" sz="2700" b="1" dirty="0">
                <a:latin typeface="Arial" panose="020B0604020202020204" pitchFamily="34" charset="0"/>
                <a:cs typeface="Arial" panose="020B0604020202020204" pitchFamily="34" charset="0"/>
              </a:rPr>
              <a:t>In addition, the following forms of political violence can be distinguished (complex manifestations of violence that differ from each other by the totality of the listed signs of species division): </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3A8BFC7-9787-41C1-1E0C-7580D4F1A9E7}"/>
              </a:ext>
            </a:extLst>
          </p:cNvPr>
          <p:cNvSpPr>
            <a:spLocks noGrp="1"/>
          </p:cNvSpPr>
          <p:nvPr>
            <p:ph sz="quarter" idx="13"/>
          </p:nvPr>
        </p:nvSpPr>
        <p:spPr>
          <a:xfrm>
            <a:off x="251520" y="2060848"/>
            <a:ext cx="8568952" cy="4536504"/>
          </a:xfrm>
        </p:spPr>
        <p:txBody>
          <a:bodyPr>
            <a:normAutofit lnSpcReduction="10000"/>
          </a:bodyPr>
          <a:lstStyle/>
          <a:p>
            <a:r>
              <a:rPr lang="en-US" sz="3200" dirty="0">
                <a:latin typeface="Arial" panose="020B0604020202020204" pitchFamily="34" charset="0"/>
                <a:cs typeface="Arial" panose="020B0604020202020204" pitchFamily="34" charset="0"/>
              </a:rPr>
              <a:t>riot (unorganized local unrest of a collective nature); </a:t>
            </a:r>
          </a:p>
          <a:p>
            <a:r>
              <a:rPr lang="en-US" sz="3200" dirty="0">
                <a:latin typeface="Arial" panose="020B0604020202020204" pitchFamily="34" charset="0"/>
                <a:cs typeface="Arial" panose="020B0604020202020204" pitchFamily="34" charset="0"/>
              </a:rPr>
              <a:t>clash of political groups (local collective skirmishes of political opponents not directed against the authorities); </a:t>
            </a:r>
          </a:p>
          <a:p>
            <a:r>
              <a:rPr lang="en-US" sz="3200" dirty="0">
                <a:latin typeface="Arial" panose="020B0604020202020204" pitchFamily="34" charset="0"/>
                <a:cs typeface="Arial" panose="020B0604020202020204" pitchFamily="34" charset="0"/>
              </a:rPr>
              <a:t>uprising (mass armed action with the aim of implementing changes in power relations); </a:t>
            </a:r>
          </a:p>
          <a:p>
            <a:r>
              <a:rPr lang="en-US" sz="3200" dirty="0">
                <a:latin typeface="Arial" panose="020B0604020202020204" pitchFamily="34" charset="0"/>
                <a:cs typeface="Arial" panose="020B0604020202020204" pitchFamily="34" charset="0"/>
              </a:rPr>
              <a:t>civil war (large-scale armed confrontation for state power between public groups within the same state); </a:t>
            </a:r>
          </a:p>
        </p:txBody>
      </p:sp>
    </p:spTree>
    <p:extLst>
      <p:ext uri="{BB962C8B-B14F-4D97-AF65-F5344CB8AC3E}">
        <p14:creationId xmlns:p14="http://schemas.microsoft.com/office/powerpoint/2010/main" val="1755304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9F073A-1C0C-CE7E-1F10-81C2D9553E45}"/>
              </a:ext>
            </a:extLst>
          </p:cNvPr>
          <p:cNvSpPr>
            <a:spLocks noGrp="1"/>
          </p:cNvSpPr>
          <p:nvPr>
            <p:ph type="title"/>
          </p:nvPr>
        </p:nvSpPr>
        <p:spPr/>
        <p:txBody>
          <a:bodyPr>
            <a:noAutofit/>
          </a:bodyPr>
          <a:lstStyle/>
          <a:p>
            <a:pPr algn="ctr"/>
            <a:r>
              <a:rPr lang="en-US" sz="2400" b="1" dirty="0">
                <a:latin typeface="Arial" panose="020B0604020202020204" pitchFamily="34" charset="0"/>
                <a:cs typeface="Arial" panose="020B0604020202020204" pitchFamily="34" charset="0"/>
              </a:rPr>
              <a:t>In addition, the following forms of political violence can be distinguished (complex manifestations of violence that differ from each other by the totality of the listed signs of species division): </a:t>
            </a:r>
            <a:endParaRPr lang="ru-RU" sz="2400" dirty="0"/>
          </a:p>
        </p:txBody>
      </p:sp>
      <p:sp>
        <p:nvSpPr>
          <p:cNvPr id="3" name="Объект 2">
            <a:extLst>
              <a:ext uri="{FF2B5EF4-FFF2-40B4-BE49-F238E27FC236}">
                <a16:creationId xmlns:a16="http://schemas.microsoft.com/office/drawing/2014/main" id="{48FF17BE-B436-D46C-7393-D3D32C628C8B}"/>
              </a:ext>
            </a:extLst>
          </p:cNvPr>
          <p:cNvSpPr>
            <a:spLocks noGrp="1"/>
          </p:cNvSpPr>
          <p:nvPr>
            <p:ph sz="quarter" idx="13"/>
          </p:nvPr>
        </p:nvSpPr>
        <p:spPr>
          <a:xfrm>
            <a:off x="251520" y="2132856"/>
            <a:ext cx="8568952" cy="4464496"/>
          </a:xfrm>
        </p:spPr>
        <p:txBody>
          <a:bodyPr>
            <a:normAutofit lnSpcReduction="10000"/>
          </a:bodyPr>
          <a:lstStyle/>
          <a:p>
            <a:r>
              <a:rPr lang="en-US" sz="2800" dirty="0">
                <a:latin typeface="Arial" panose="020B0604020202020204" pitchFamily="34" charset="0"/>
                <a:cs typeface="Arial" panose="020B0604020202020204" pitchFamily="34" charset="0"/>
              </a:rPr>
              <a:t>guerrilla war (armed struggle against the government, which is waged using special tactics by detachments of oppositionists who have permanent locations in a small inaccessible part of the country); </a:t>
            </a:r>
          </a:p>
          <a:p>
            <a:r>
              <a:rPr lang="en-US" sz="2800" dirty="0">
                <a:latin typeface="Arial" panose="020B0604020202020204" pitchFamily="34" charset="0"/>
                <a:cs typeface="Arial" panose="020B0604020202020204" pitchFamily="34" charset="0"/>
              </a:rPr>
              <a:t>coup (seizure of power by a relatively small group of conspirators); terrorism (systematic use of unrestricted political violence aimed at achieving certain results by intimidating political opponents); </a:t>
            </a:r>
          </a:p>
          <a:p>
            <a:r>
              <a:rPr lang="en-US" sz="2800" dirty="0">
                <a:latin typeface="Arial" panose="020B0604020202020204" pitchFamily="34" charset="0"/>
                <a:cs typeface="Arial" panose="020B0604020202020204" pitchFamily="34" charset="0"/>
              </a:rPr>
              <a:t>repression (violent actions of State bodies aimed at achieving political stability, but not related to civil war and intimidation of political opponents).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9473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F068BD-6510-5A9E-EBD3-55C9D15EEA50}"/>
              </a:ext>
            </a:extLst>
          </p:cNvPr>
          <p:cNvSpPr>
            <a:spLocks noGrp="1"/>
          </p:cNvSpPr>
          <p:nvPr>
            <p:ph type="title"/>
          </p:nvPr>
        </p:nvSpPr>
        <p:spPr/>
        <p:txBody>
          <a:bodyPr>
            <a:normAutofit/>
          </a:bodyPr>
          <a:lstStyle/>
          <a:p>
            <a:pPr algn="ctr"/>
            <a:r>
              <a:rPr lang="en-US" sz="6000" dirty="0">
                <a:latin typeface="Arial" panose="020B0604020202020204" pitchFamily="34" charset="0"/>
                <a:cs typeface="Arial" panose="020B0604020202020204" pitchFamily="34" charset="0"/>
              </a:rPr>
              <a:t>Structural violence</a:t>
            </a:r>
            <a:endParaRPr lang="ru-RU" sz="6000"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5AC644B9-6AA1-D5E1-F50E-9E57F7C1AD79}"/>
              </a:ext>
            </a:extLst>
          </p:cNvPr>
          <p:cNvSpPr>
            <a:spLocks noGrp="1"/>
          </p:cNvSpPr>
          <p:nvPr>
            <p:ph sz="quarter" idx="13"/>
          </p:nvPr>
        </p:nvSpPr>
        <p:spPr>
          <a:xfrm>
            <a:off x="179512" y="1690689"/>
            <a:ext cx="8784976" cy="4978671"/>
          </a:xfrm>
        </p:spPr>
        <p:txBody>
          <a:bodyPr/>
          <a:lstStyle/>
          <a:p>
            <a:r>
              <a:rPr lang="en-US" dirty="0">
                <a:latin typeface="Arial" panose="020B0604020202020204" pitchFamily="34" charset="0"/>
                <a:cs typeface="Arial" panose="020B0604020202020204" pitchFamily="34" charset="0"/>
              </a:rPr>
              <a:t>Using a systematic approach to the study of the causes of political violence, it is possible to combine them into three main groups — structural, direct power relations and socio-cultural causes. They are sources of violence in combination, complementing and reinforcing each other.</a:t>
            </a:r>
          </a:p>
          <a:p>
            <a:r>
              <a:rPr lang="en-US" dirty="0">
                <a:latin typeface="Arial" panose="020B0604020202020204" pitchFamily="34" charset="0"/>
                <a:cs typeface="Arial" panose="020B0604020202020204" pitchFamily="34" charset="0"/>
              </a:rPr>
              <a:t>The concept of "structural violence" was introduced by the Norwegian sociologist Johan Galtung. He proposed to expand the concept of violence accepted in the social and political sciences, putting two more forms — structural and cultural — into understanding the content of the category "violence" in addition to the generally accepted understanding of direct violence as actions aimed at causing physical harm to people or harm to their property. The author believes that the main cause of social conflicts is violence manifested by social systems — cultural, structural and direct (personal). At the same time, cultural violence creates conditions for the manifestation of structural, and structural violence — for direct.</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1804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2CFB9E6-9A0E-5031-DA01-054949B26B6C}"/>
              </a:ext>
            </a:extLst>
          </p:cNvPr>
          <p:cNvSpPr>
            <a:spLocks noGrp="1"/>
          </p:cNvSpPr>
          <p:nvPr>
            <p:ph sz="quarter" idx="13"/>
          </p:nvPr>
        </p:nvSpPr>
        <p:spPr>
          <a:xfrm>
            <a:off x="323528" y="332656"/>
            <a:ext cx="8568952" cy="6048672"/>
          </a:xfrm>
        </p:spPr>
        <p:txBody>
          <a:bodyPr>
            <a:normAutofit fontScale="92500"/>
          </a:bodyPr>
          <a:lstStyle/>
          <a:p>
            <a:pPr marL="0" indent="0">
              <a:buNone/>
            </a:pPr>
            <a:r>
              <a:rPr lang="en-US" sz="2800" dirty="0">
                <a:latin typeface="Arial" panose="020B0604020202020204" pitchFamily="34" charset="0"/>
                <a:cs typeface="Arial" panose="020B0604020202020204" pitchFamily="34" charset="0"/>
              </a:rPr>
              <a:t>Direct violence is expressed in actions that frustrate basic human needs — survival, well-being, identity and freedom. "I see violence as damage (by no means inevitable) inflicted on basic human needs or even life in general, lowering the real level of satisfaction below what is potentially possible." Such actions include murder, bodily harm, sanctions, imposition of standards of another culture, repression, detention, etc.</a:t>
            </a: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Galtung calls structural violence those situations in which individuals self-actualize below their potential in physical and spiritual terms. Cultural violence is represented by such attitudes and ideas contained in culture that do not allow people to notice the phenomena of structural violence and even justify this state of affairs.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932427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115</TotalTime>
  <Words>3117</Words>
  <Application>Microsoft Office PowerPoint</Application>
  <PresentationFormat>Экран (4:3)</PresentationFormat>
  <Paragraphs>82</Paragraphs>
  <Slides>25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Calibri Light</vt:lpstr>
      <vt:lpstr>Тема Office</vt:lpstr>
      <vt:lpstr>AL-FARABI KAZAKH NATIONAL UNIVERSITY</vt:lpstr>
      <vt:lpstr>Презентация PowerPoint</vt:lpstr>
      <vt:lpstr>Lecture plan:</vt:lpstr>
      <vt:lpstr>Презентация PowerPoint</vt:lpstr>
      <vt:lpstr>Презентация PowerPoint</vt:lpstr>
      <vt:lpstr>In addition, the following forms of political violence can be distinguished (complex manifestations of violence that differ from each other by the totality of the listed signs of species division): </vt:lpstr>
      <vt:lpstr>In addition, the following forms of political violence can be distinguished (complex manifestations of violence that differ from each other by the totality of the listed signs of species division): </vt:lpstr>
      <vt:lpstr>Structural violence</vt:lpstr>
      <vt:lpstr>Презентация PowerPoint</vt:lpstr>
      <vt:lpstr>Презентация PowerPoint</vt:lpstr>
      <vt:lpstr>Презентация PowerPoint</vt:lpstr>
      <vt:lpstr>The phenomenon of structural violence is described by the following provisions:</vt:lpstr>
      <vt:lpstr>Презентация PowerPoint</vt:lpstr>
      <vt:lpstr>Презентация PowerPoint</vt:lpstr>
      <vt:lpstr>Презентация PowerPoint</vt:lpstr>
      <vt:lpstr>This is explained:</vt:lpstr>
      <vt:lpstr>Презентация PowerPoint</vt:lpstr>
      <vt:lpstr>Let's consider a typology based on the use of two coordinates. </vt:lpstr>
      <vt:lpstr>Unstructured violence</vt:lpstr>
      <vt:lpstr>Collective structured violence.</vt:lpstr>
      <vt:lpstr>Презентация PowerPoint</vt:lpstr>
      <vt:lpstr>Презентация PowerPoint</vt:lpstr>
      <vt:lpstr>Collective unstructured violence.</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Регулирование международных конфликтов</dc:title>
  <dc:creator>library</dc:creator>
  <cp:lastModifiedBy>Пользователь</cp:lastModifiedBy>
  <cp:revision>11</cp:revision>
  <dcterms:created xsi:type="dcterms:W3CDTF">2019-11-18T07:05:57Z</dcterms:created>
  <dcterms:modified xsi:type="dcterms:W3CDTF">2024-11-03T16:00:57Z</dcterms:modified>
</cp:coreProperties>
</file>